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2" r:id="rId2"/>
    <p:sldId id="350" r:id="rId3"/>
    <p:sldId id="319" r:id="rId4"/>
    <p:sldId id="343" r:id="rId5"/>
    <p:sldId id="344" r:id="rId6"/>
    <p:sldId id="345" r:id="rId7"/>
    <p:sldId id="346" r:id="rId8"/>
    <p:sldId id="338" r:id="rId9"/>
    <p:sldId id="339" r:id="rId10"/>
    <p:sldId id="335" r:id="rId11"/>
    <p:sldId id="340" r:id="rId12"/>
    <p:sldId id="331" r:id="rId13"/>
    <p:sldId id="334" r:id="rId14"/>
    <p:sldId id="336" r:id="rId15"/>
    <p:sldId id="348" r:id="rId16"/>
    <p:sldId id="347" r:id="rId17"/>
    <p:sldId id="341" r:id="rId18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7DFF5"/>
    <a:srgbClr val="AED1F0"/>
    <a:srgbClr val="99CCFF"/>
    <a:srgbClr val="A80038"/>
    <a:srgbClr val="FF3300"/>
    <a:srgbClr val="3399FF"/>
    <a:srgbClr val="66CC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595" autoAdjust="0"/>
  </p:normalViewPr>
  <p:slideViewPr>
    <p:cSldViewPr>
      <p:cViewPr>
        <p:scale>
          <a:sx n="63" d="100"/>
          <a:sy n="63" d="100"/>
        </p:scale>
        <p:origin x="-840" y="-25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fld id="{4D1C53B2-A0BC-4CAB-B1C9-86DB215D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ABB39F-41A0-41B5-9A27-DFBB905F1B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E2A42-F78C-4A5E-91C4-60C66B1D5EB5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82C42DC6-33B6-4CAA-9551-EF42A6CC7A14}" type="slidenum">
              <a:rPr lang="es-ES" sz="1300">
                <a:solidFill>
                  <a:schemeClr val="tx1"/>
                </a:solidFill>
              </a:rPr>
              <a:pPr/>
              <a:t>10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DC8F0A0D-5170-4906-80EC-86F902DD06C1}" type="slidenum">
              <a:rPr lang="es-ES" sz="1300">
                <a:solidFill>
                  <a:schemeClr val="tx1"/>
                </a:solidFill>
              </a:rPr>
              <a:pPr/>
              <a:t>11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AE322F57-F2B0-4189-89F9-D25D28DEAD56}" type="slidenum">
              <a:rPr lang="es-ES" sz="1300">
                <a:solidFill>
                  <a:schemeClr val="tx1"/>
                </a:solidFill>
              </a:rPr>
              <a:pPr/>
              <a:t>12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BB39F-41A0-41B5-9A27-DFBB905F1BD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9A90E799-5D0A-464D-A13C-56357197B9E2}" type="slidenum">
              <a:rPr lang="es-ES" sz="1300">
                <a:solidFill>
                  <a:schemeClr val="tx1"/>
                </a:solidFill>
              </a:rPr>
              <a:pPr/>
              <a:t>14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601240EC-C5E5-4D73-B0E4-8B2EB0AB5246}" type="slidenum">
              <a:rPr lang="es-ES" sz="1300">
                <a:solidFill>
                  <a:schemeClr val="tx1"/>
                </a:solidFill>
              </a:rPr>
              <a:pPr/>
              <a:t>15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2344A269-56DA-4CAA-9B28-BD1D5C55B996}" type="slidenum">
              <a:rPr lang="es-ES" sz="1300">
                <a:solidFill>
                  <a:schemeClr val="tx1"/>
                </a:solidFill>
              </a:rPr>
              <a:pPr/>
              <a:t>16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52CA8D20-7C59-44B8-A17A-A860F162E8FC}" type="slidenum">
              <a:rPr lang="es-ES" sz="1300">
                <a:solidFill>
                  <a:schemeClr val="tx1"/>
                </a:solidFill>
              </a:rPr>
              <a:pPr/>
              <a:t>17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52CA8D20-7C59-44B8-A17A-A860F162E8FC}" type="slidenum">
              <a:rPr lang="es-ES" sz="1300">
                <a:solidFill>
                  <a:schemeClr val="tx1"/>
                </a:solidFill>
              </a:rPr>
              <a:pPr/>
              <a:t>2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8D6BC5F4-05BB-4E6C-9488-AF5CD1B1E367}" type="slidenum">
              <a:rPr lang="es-ES" sz="1300">
                <a:solidFill>
                  <a:schemeClr val="tx1"/>
                </a:solidFill>
              </a:rPr>
              <a:pPr/>
              <a:t>3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68D62-3212-4C95-9F28-91F81E093269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B1AAA-506A-4084-8CA2-6F3D75C4C22C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08DE3-6292-435B-85F0-F6D94FA6425B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A5B01-DF8C-4D8E-9161-A305D91D2F2A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9FCAAFF9-10AB-47D2-A6AF-92CC2E1CD966}" type="slidenum">
              <a:rPr lang="es-ES" sz="1300">
                <a:solidFill>
                  <a:schemeClr val="tx1"/>
                </a:solidFill>
              </a:rPr>
              <a:pPr/>
              <a:t>8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BDC2610C-85F1-4126-8D6C-B0BED1F70961}" type="slidenum">
              <a:rPr lang="es-ES" sz="1300">
                <a:solidFill>
                  <a:schemeClr val="tx1"/>
                </a:solidFill>
              </a:rPr>
              <a:pPr/>
              <a:t>9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15BD-EC47-49C5-9129-9203A59BD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3748-F37D-4F3E-AF12-C27DF1606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579E-EEDD-47F4-BBC6-4C6E9847E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CA28-081D-4290-BC41-8CE8A5DF5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32BA-9186-4765-A04F-D8D061A73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A163-8A2B-4E9F-AC81-286CBEBD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40D2-955B-4544-849A-684796A8E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D893-CCC2-4CDC-A7B9-F266860B8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65426-CB2A-4AAE-8A61-37F89C373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9C14-D9E4-481E-84CA-F16F4DD8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8A24-8B4F-4D65-BE9F-D6F5C241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3539AB-1E06-472C-91F7-D7C47D06D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aem.cornell.edu/faculty_sites/cbb2/Papers/IBLI%20Performance_Nov2009.pdf" TargetMode="External"/><Relationship Id="rId4" Type="http://schemas.openxmlformats.org/officeDocument/2006/relationships/hyperlink" Target="http://www.ilri.org/ibl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ri.org/ibl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em.cornell.edu/faculty_sites/cbb2/Papers/IBLI%20Performance_Nov200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FFFFFF"/>
                </a:solidFill>
              </a:rPr>
              <a:t>Adapting Index-based Livestock Insurance (IBLI) for Ethiopia: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FFFFFF"/>
                </a:solidFill>
              </a:rPr>
              <a:t>Logic and Design</a:t>
            </a: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Christopher B. Barrett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Cornell </a:t>
            </a:r>
            <a:r>
              <a:rPr lang="en-US" sz="2400" b="1" dirty="0" smtClean="0">
                <a:solidFill>
                  <a:srgbClr val="FFFFFF"/>
                </a:solidFill>
              </a:rPr>
              <a:t>University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Workshop at International Livestock Research Institute Addis Ababa, Ethiopia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July 12, 2010</a:t>
            </a: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i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371600"/>
            <a:chOff x="0" y="0"/>
            <a:chExt cx="9144000" cy="13716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371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053" name="Picture 15" descr="Indexlogo1"/>
            <p:cNvPicPr>
              <a:picLocks noChangeAspect="1" noChangeArrowheads="1"/>
            </p:cNvPicPr>
            <p:nvPr/>
          </p:nvPicPr>
          <p:blipFill>
            <a:blip r:embed="rId3" cstate="print"/>
            <a:srcRect r="85000" b="6683"/>
            <a:stretch>
              <a:fillRect/>
            </a:stretch>
          </p:blipFill>
          <p:spPr bwMode="auto">
            <a:xfrm>
              <a:off x="624840" y="121920"/>
              <a:ext cx="137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 descr="Indexlogo1"/>
            <p:cNvPicPr>
              <a:picLocks noChangeAspect="1" noChangeArrowheads="1"/>
            </p:cNvPicPr>
            <p:nvPr/>
          </p:nvPicPr>
          <p:blipFill>
            <a:blip r:embed="rId3" cstate="print"/>
            <a:srcRect l="44167" r="23333" b="12515"/>
            <a:stretch>
              <a:fillRect/>
            </a:stretch>
          </p:blipFill>
          <p:spPr bwMode="auto">
            <a:xfrm>
              <a:off x="2667000" y="152400"/>
              <a:ext cx="2971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"/>
            <a:ext cx="2695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838200"/>
            <a:ext cx="5105400" cy="582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990600"/>
            <a:ext cx="3886200" cy="4114800"/>
          </a:xfrm>
          <a:prstGeom prst="rect">
            <a:avLst/>
          </a:prstGeo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  Geographical Clusters:</a:t>
            </a:r>
          </a:p>
          <a:p>
            <a:pPr lvl="0" algn="l"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/>
              <a:t>Estimate 2 separate livestock mortality-NDVI response functions for distinct clusters in Marsabit District: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</a:t>
            </a:r>
            <a:r>
              <a:rPr lang="en-US" sz="2400" i="1" dirty="0" smtClean="0">
                <a:solidFill>
                  <a:srgbClr val="FFFFCC"/>
                </a:solidFill>
              </a:rPr>
              <a:t>Chalbi (Upper Marsabit)</a:t>
            </a:r>
          </a:p>
          <a:p>
            <a:pPr lvl="0" algn="l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(arid, camel-</a:t>
            </a:r>
            <a:r>
              <a:rPr lang="en-US" sz="2400" dirty="0" err="1" smtClean="0"/>
              <a:t>smallstock</a:t>
            </a:r>
            <a:r>
              <a:rPr lang="en-US" sz="2400" dirty="0" smtClean="0"/>
              <a:t> based)</a:t>
            </a:r>
          </a:p>
          <a:p>
            <a:pPr lvl="0" algn="l">
              <a:spcBef>
                <a:spcPts val="60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FFFFCC"/>
                </a:solidFill>
              </a:rPr>
              <a:t>-- Laisamis (Lower Marsabit)</a:t>
            </a:r>
          </a:p>
          <a:p>
            <a:pPr lvl="0" algn="l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(semi-arid, cattle-</a:t>
            </a:r>
            <a:r>
              <a:rPr lang="en-US" sz="2400" dirty="0" err="1" smtClean="0"/>
              <a:t>smallstock</a:t>
            </a:r>
            <a:r>
              <a:rPr lang="en-US" sz="2400" dirty="0" smtClean="0"/>
              <a:t> based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</a:t>
            </a:r>
            <a:r>
              <a:rPr lang="en-US" b="1" dirty="0" smtClean="0">
                <a:solidFill>
                  <a:srgbClr val="A50021"/>
                </a:solidFill>
              </a:rPr>
              <a:t>IBLI                   </a:t>
            </a:r>
            <a:r>
              <a:rPr lang="en-US" sz="2600" b="1" dirty="0" smtClean="0">
                <a:solidFill>
                  <a:schemeClr val="tx1"/>
                </a:solidFill>
              </a:rPr>
              <a:t>Livestock Mortality Index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96925"/>
            <a:ext cx="7239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</a:t>
            </a:r>
            <a:r>
              <a:rPr lang="en-US" b="1" dirty="0" smtClean="0">
                <a:solidFill>
                  <a:srgbClr val="A50021"/>
                </a:solidFill>
              </a:rPr>
              <a:t>IBLI                   </a:t>
            </a:r>
            <a:r>
              <a:rPr lang="en-US" sz="2600" b="1" dirty="0" smtClean="0">
                <a:solidFill>
                  <a:schemeClr val="tx1"/>
                </a:solidFill>
              </a:rPr>
              <a:t>Livestock Mortality Index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62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</a:t>
            </a:r>
          </a:p>
          <a:p>
            <a:pPr marL="463550" marR="0" lvl="0" indent="-4635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114550"/>
            <a:ext cx="5715000" cy="428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 Performance</a:t>
            </a:r>
          </a:p>
          <a:p>
            <a:pPr marL="341313" indent="-341313" algn="l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     Index predicts large-scale losses very well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</a:t>
            </a:r>
            <a:r>
              <a:rPr lang="en-US" b="1" dirty="0" smtClean="0">
                <a:solidFill>
                  <a:srgbClr val="A50021"/>
                </a:solidFill>
              </a:rPr>
              <a:t>IBLI                   </a:t>
            </a:r>
            <a:r>
              <a:rPr lang="en-US" sz="2600" b="1" dirty="0" smtClean="0">
                <a:solidFill>
                  <a:schemeClr val="tx1"/>
                </a:solidFill>
              </a:rPr>
              <a:t>Livestock Mortality Index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The Case for IBLI  </a:t>
            </a: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    Individual </a:t>
            </a:r>
            <a:r>
              <a:rPr lang="en-US" sz="2800" b="1" dirty="0">
                <a:solidFill>
                  <a:schemeClr val="tx1"/>
                </a:solidFill>
              </a:rPr>
              <a:t>Basis Risk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57200" y="10668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  Estimating household-level basis risk using different, household panel data (PARIMA 2000-2002; 5 locations, 30 </a:t>
            </a:r>
            <a:r>
              <a:rPr lang="en-US" sz="2400" dirty="0" err="1" smtClean="0"/>
              <a:t>hhs</a:t>
            </a:r>
            <a:r>
              <a:rPr lang="en-US" sz="2400" dirty="0" smtClean="0"/>
              <a:t>/location)</a:t>
            </a:r>
          </a:p>
          <a:p>
            <a:pPr algn="l"/>
            <a:endParaRPr lang="en-US" sz="24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  For catastrophic risk layer (&gt;15% mortality), most losses are covariate</a:t>
            </a:r>
          </a:p>
          <a:p>
            <a:pPr algn="l">
              <a:buFont typeface="Wingdings" pitchFamily="2" charset="2"/>
              <a:buChar char="Ø"/>
            </a:pPr>
            <a:endParaRPr lang="en-US" sz="24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  Used estimated household-level basis risk to simulate ex-ante performance evaluation of </a:t>
            </a:r>
            <a:r>
              <a:rPr lang="en-US" sz="2400" dirty="0" smtClean="0"/>
              <a:t>IBLI: basis risk modest enough not to be a key factor in product performance fo</a:t>
            </a:r>
            <a:r>
              <a:rPr lang="en-US" sz="2400" dirty="0" smtClean="0"/>
              <a:t>r households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096000"/>
            <a:ext cx="9144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915400" cy="537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b="1" dirty="0" smtClean="0"/>
              <a:t>Temporal structure of 1-year contract (2 seasonal coverage):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400" b="1" dirty="0" smtClean="0"/>
              <a:t>  Seasonal insurance payment based on mortality index:</a:t>
            </a:r>
            <a:endParaRPr lang="en-US" sz="2400" b="1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t="7330"/>
          <a:stretch>
            <a:fillRect/>
          </a:stretch>
        </p:blipFill>
        <p:spPr bwMode="auto">
          <a:xfrm>
            <a:off x="533400" y="1295400"/>
            <a:ext cx="80899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The Case for IBLI  </a:t>
            </a:r>
            <a:r>
              <a:rPr lang="en-US" sz="2800" b="1" dirty="0">
                <a:solidFill>
                  <a:schemeClr val="tx1"/>
                </a:solidFill>
              </a:rPr>
              <a:t>		 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  Product </a:t>
            </a:r>
            <a:r>
              <a:rPr lang="en-US" sz="2800" b="1" dirty="0">
                <a:solidFill>
                  <a:schemeClr val="tx1"/>
                </a:solidFill>
              </a:rPr>
              <a:t>Design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55" y="6248400"/>
            <a:ext cx="8711045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The Case for IBLI  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         </a:t>
            </a:r>
            <a:r>
              <a:rPr lang="en-US" sz="2800" b="1" dirty="0" smtClean="0">
                <a:solidFill>
                  <a:schemeClr val="tx1"/>
                </a:solidFill>
              </a:rPr>
              <a:t>Established Research Agenda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839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Experimental insurance game for generating informed demand</a:t>
            </a:r>
          </a:p>
          <a:p>
            <a:pPr marL="627063" lvl="1" indent="28733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Educational tool for individual clients and local leaders</a:t>
            </a:r>
          </a:p>
          <a:p>
            <a:pPr marL="627063" lvl="1" indent="287338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Learning local population’s response to the new product</a:t>
            </a: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Integrated long-term survey design for impact evaluation to inform program and policy formation</a:t>
            </a:r>
          </a:p>
          <a:p>
            <a:pPr marL="914400" lvl="1" indent="-287338" algn="l" eaLnBrk="0" hangingPunct="0">
              <a:lnSpc>
                <a:spcPct val="120000"/>
              </a:lnSpc>
              <a:spcBef>
                <a:spcPct val="8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HH survey in pilot and control locations</a:t>
            </a:r>
          </a:p>
          <a:p>
            <a:pPr marL="914400" lvl="1" indent="-287338" algn="l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Comparative assessment with unconditional cash transfer program (the Hunger Safety Nets Program: HSNP)</a:t>
            </a:r>
          </a:p>
          <a:p>
            <a:pPr marL="914400" lvl="1" indent="-287338" algn="l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Discount coupons randomly allocated to eligible subpopulations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The Case for IBLI  </a:t>
            </a:r>
            <a:r>
              <a:rPr lang="en-US" sz="2800" b="1" dirty="0">
                <a:solidFill>
                  <a:schemeClr val="tx1"/>
                </a:solidFill>
              </a:rPr>
              <a:t>		   	     	       Thank you!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412" name="Picture 7" descr="BoyHerdingGo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219200" y="838200"/>
            <a:ext cx="6629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IBLI is a promising option for putting risk-based poverty traps behind us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0" y="5257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Thank you for your time, interest and comments!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914400"/>
            <a:ext cx="8153400" cy="4114800"/>
          </a:xfrm>
        </p:spPr>
        <p:txBody>
          <a:bodyPr/>
          <a:lstStyle/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b="1" u="sng" dirty="0" smtClean="0">
                <a:solidFill>
                  <a:srgbClr val="FFFFFF"/>
                </a:solidFill>
              </a:rPr>
              <a:t>Reminder, for more information: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Visit web site:  </a:t>
            </a:r>
            <a:r>
              <a:rPr lang="en-US" sz="2400" dirty="0" smtClean="0">
                <a:solidFill>
                  <a:srgbClr val="FFFFFF"/>
                </a:solidFill>
                <a:hlinkClick r:id="rId4"/>
              </a:rPr>
              <a:t>http://www.ilri.org/ibli/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Barrett, C. et al. (2008). “Altering Poverty Dynamics with Index Insurance,” </a:t>
            </a:r>
            <a:r>
              <a:rPr lang="en-US" sz="2400" i="1" dirty="0" smtClean="0">
                <a:solidFill>
                  <a:srgbClr val="FFFFFF"/>
                </a:solidFill>
              </a:rPr>
              <a:t>BASIS Brief </a:t>
            </a:r>
            <a:r>
              <a:rPr lang="en-US" sz="2400" dirty="0" smtClean="0">
                <a:solidFill>
                  <a:srgbClr val="FFFFFF"/>
                </a:solidFill>
              </a:rPr>
              <a:t> 2008-08. 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Carter, M.R., </a:t>
            </a:r>
            <a:r>
              <a:rPr lang="en-US" sz="2400" i="1" dirty="0" smtClean="0">
                <a:solidFill>
                  <a:srgbClr val="FFFFFF"/>
                </a:solidFill>
              </a:rPr>
              <a:t>et al. </a:t>
            </a:r>
            <a:r>
              <a:rPr lang="en-US" sz="2400" dirty="0" smtClean="0">
                <a:solidFill>
                  <a:srgbClr val="FFFFFF"/>
                </a:solidFill>
              </a:rPr>
              <a:t>(2008).  “Insuring the Never-before Insured:  Explaining Index Insurance through Financial Education Games,” </a:t>
            </a:r>
            <a:r>
              <a:rPr lang="en-US" sz="2400" i="1" dirty="0" smtClean="0">
                <a:solidFill>
                  <a:srgbClr val="FFFFFF"/>
                </a:solidFill>
              </a:rPr>
              <a:t>BASIS Brief </a:t>
            </a:r>
            <a:r>
              <a:rPr lang="en-US" sz="2400" dirty="0" smtClean="0">
                <a:solidFill>
                  <a:srgbClr val="FFFFFF"/>
                </a:solidFill>
              </a:rPr>
              <a:t> 2008-07.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err="1" smtClean="0">
                <a:solidFill>
                  <a:srgbClr val="FFFFFF"/>
                </a:solidFill>
              </a:rPr>
              <a:t>Chantarat,S</a:t>
            </a:r>
            <a:r>
              <a:rPr lang="en-US" sz="2400" dirty="0" smtClean="0">
                <a:solidFill>
                  <a:srgbClr val="FFFFFF"/>
                </a:solidFill>
              </a:rPr>
              <a:t>. et al. (2009). "The Performance of Index Based Livestock Insurance: Ex Ante Assessment in the Presence of A Poverty Trap,</a:t>
            </a:r>
            <a:r>
              <a:rPr lang="en-US" sz="2400" dirty="0" smtClean="0">
                <a:solidFill>
                  <a:srgbClr val="FFFFFF"/>
                </a:solidFill>
                <a:hlinkClick r:id="rId5"/>
              </a:rPr>
              <a:t>”</a:t>
            </a:r>
            <a:r>
              <a:rPr lang="en-US" sz="2400" dirty="0" smtClean="0">
                <a:solidFill>
                  <a:srgbClr val="FFFFFF"/>
                </a:solidFill>
              </a:rPr>
              <a:t> Cornell/ILRI working paper.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Barrett, C.B. and M.R. Carter (2007).  “Asset Thresholds and Social Protection,” </a:t>
            </a:r>
            <a:r>
              <a:rPr lang="en-US" sz="2400" i="1" dirty="0" smtClean="0">
                <a:solidFill>
                  <a:srgbClr val="FFFFFF"/>
                </a:solidFill>
              </a:rPr>
              <a:t>IDS Bulletin</a:t>
            </a:r>
            <a:r>
              <a:rPr lang="en-US" sz="2400" dirty="0" smtClean="0">
                <a:solidFill>
                  <a:srgbClr val="FFFFFF"/>
                </a:solidFill>
              </a:rPr>
              <a:t> 38(3):34-38.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Etc. 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The Case for IBLI  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tx1"/>
                </a:solidFill>
              </a:rPr>
              <a:t>	   	 For more information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914400"/>
            <a:ext cx="8153400" cy="4114800"/>
          </a:xfrm>
        </p:spPr>
        <p:txBody>
          <a:bodyPr/>
          <a:lstStyle/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b="1" u="sng" dirty="0" smtClean="0">
                <a:solidFill>
                  <a:srgbClr val="FFFFFF"/>
                </a:solidFill>
              </a:rPr>
              <a:t>No need to take notes … for more information: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Visit web site:  </a:t>
            </a:r>
            <a:r>
              <a:rPr lang="en-US" sz="2400" dirty="0" smtClean="0">
                <a:solidFill>
                  <a:srgbClr val="FFFFFF"/>
                </a:solidFill>
                <a:hlinkClick r:id="rId3"/>
              </a:rPr>
              <a:t>http://www.ilri.org/ibli/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Barrett, C. et al. (2008). “Altering Poverty Dynamics with Index Insurance,” </a:t>
            </a:r>
            <a:r>
              <a:rPr lang="en-US" sz="2400" i="1" dirty="0" smtClean="0">
                <a:solidFill>
                  <a:srgbClr val="FFFFFF"/>
                </a:solidFill>
              </a:rPr>
              <a:t>BASIS Brief </a:t>
            </a:r>
            <a:r>
              <a:rPr lang="en-US" sz="2400" dirty="0" smtClean="0">
                <a:solidFill>
                  <a:srgbClr val="FFFFFF"/>
                </a:solidFill>
              </a:rPr>
              <a:t> 2008-08. 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Carter, M.R., </a:t>
            </a:r>
            <a:r>
              <a:rPr lang="en-US" sz="2400" i="1" dirty="0" smtClean="0">
                <a:solidFill>
                  <a:srgbClr val="FFFFFF"/>
                </a:solidFill>
              </a:rPr>
              <a:t>et al. </a:t>
            </a:r>
            <a:r>
              <a:rPr lang="en-US" sz="2400" dirty="0" smtClean="0">
                <a:solidFill>
                  <a:srgbClr val="FFFFFF"/>
                </a:solidFill>
              </a:rPr>
              <a:t>(2008).  “Insuring the Never-before Insured:  Explaining Index Insurance through Financial Education Games,” </a:t>
            </a:r>
            <a:r>
              <a:rPr lang="en-US" sz="2400" i="1" dirty="0" smtClean="0">
                <a:solidFill>
                  <a:srgbClr val="FFFFFF"/>
                </a:solidFill>
              </a:rPr>
              <a:t>BASIS Brief </a:t>
            </a:r>
            <a:r>
              <a:rPr lang="en-US" sz="2400" dirty="0" smtClean="0">
                <a:solidFill>
                  <a:srgbClr val="FFFFFF"/>
                </a:solidFill>
              </a:rPr>
              <a:t> 2008-07.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err="1" smtClean="0">
                <a:solidFill>
                  <a:srgbClr val="FFFFFF"/>
                </a:solidFill>
              </a:rPr>
              <a:t>Chantarat,S</a:t>
            </a:r>
            <a:r>
              <a:rPr lang="en-US" sz="2400" dirty="0" smtClean="0">
                <a:solidFill>
                  <a:srgbClr val="FFFFFF"/>
                </a:solidFill>
              </a:rPr>
              <a:t>. et al. (2009). "The Performance of Index Based Livestock Insurance: Ex Ante Assessment in the Presence of A Poverty Trap,</a:t>
            </a:r>
            <a:r>
              <a:rPr lang="en-US" sz="2400" dirty="0" smtClean="0">
                <a:solidFill>
                  <a:srgbClr val="FFFFFF"/>
                </a:solidFill>
                <a:hlinkClick r:id="rId4"/>
              </a:rPr>
              <a:t>”</a:t>
            </a:r>
            <a:r>
              <a:rPr lang="en-US" sz="2400" dirty="0" smtClean="0">
                <a:solidFill>
                  <a:srgbClr val="FFFFFF"/>
                </a:solidFill>
              </a:rPr>
              <a:t> Cornell/ILRI working paper.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Barrett, C.B. and M.R. Carter (2007).  “Asset Thresholds and Social Protection,” </a:t>
            </a:r>
            <a:r>
              <a:rPr lang="en-US" sz="2400" i="1" dirty="0" smtClean="0">
                <a:solidFill>
                  <a:srgbClr val="FFFFFF"/>
                </a:solidFill>
              </a:rPr>
              <a:t>IDS Bulletin</a:t>
            </a:r>
            <a:r>
              <a:rPr lang="en-US" sz="2400" dirty="0" smtClean="0">
                <a:solidFill>
                  <a:srgbClr val="FFFFFF"/>
                </a:solidFill>
              </a:rPr>
              <a:t> 38(3):34-38.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Etc. 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The Case for IBLI  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tx1"/>
                </a:solidFill>
              </a:rPr>
              <a:t>	   	 For more information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838200"/>
            <a:ext cx="4267200" cy="3048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Poverty traps in the southern Ethiopian rangelands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Standard humanitarian response to shocks/destitution: food aid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7" name="Picture 8" descr="MalnourishedMarigat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424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A50021"/>
                </a:solidFill>
              </a:rPr>
              <a:t>The Case for IBLI   </a:t>
            </a:r>
            <a:r>
              <a:rPr lang="en-US" sz="2800" b="1" dirty="0" smtClean="0">
                <a:solidFill>
                  <a:schemeClr val="tx1"/>
                </a:solidFill>
              </a:rPr>
              <a:t>Getting </a:t>
            </a:r>
            <a:r>
              <a:rPr lang="en-US" sz="2800" b="1" dirty="0">
                <a:solidFill>
                  <a:schemeClr val="tx1"/>
                </a:solidFill>
              </a:rPr>
              <a:t>Smart About Poverty Traps</a:t>
            </a:r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838200"/>
            <a:ext cx="4419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495800" y="4795838"/>
            <a:ext cx="4343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r>
              <a:rPr lang="en-US" sz="2400" b="1"/>
              <a:t>Pay attention to the risk and dynamics that cause destitution …  else beware an aid trap!</a:t>
            </a:r>
          </a:p>
          <a:p>
            <a:endParaRPr lang="en-US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495800"/>
          </a:xfrm>
        </p:spPr>
        <p:txBody>
          <a:bodyPr/>
          <a:lstStyle/>
          <a:p>
            <a:pPr marL="609600" indent="-609600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Economic costs of uninsured risk, esp. w/poverty traps</a:t>
            </a:r>
          </a:p>
          <a:p>
            <a:pPr marL="609600" indent="-609600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FF"/>
                </a:solidFill>
              </a:rPr>
              <a:t>Sustainable</a:t>
            </a:r>
            <a:r>
              <a:rPr lang="en-US" sz="2400" b="1" dirty="0" smtClean="0">
                <a:solidFill>
                  <a:srgbClr val="FFFFFF"/>
                </a:solidFill>
              </a:rPr>
              <a:t> insurance can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</a:p>
          <a:p>
            <a:pPr marL="1146175" lvl="1" indent="-3413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Prevent downward slide of vulnerable populations</a:t>
            </a:r>
          </a:p>
          <a:p>
            <a:pPr marL="1146175" lvl="1" indent="-3413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Stabilize expectations &amp; crowd-in investment and accumulation by poor populations</a:t>
            </a:r>
          </a:p>
          <a:p>
            <a:pPr marL="1146175" lvl="1" indent="-3413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Induce financial deepening by crowding-in credit supply and demand </a:t>
            </a:r>
          </a:p>
          <a:p>
            <a:pPr marL="1146175" lvl="1" indent="-341313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Reinforce extant social insurance mechanisms</a:t>
            </a:r>
          </a:p>
          <a:p>
            <a:pPr marL="609600" indent="-609600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But can insurance be sustainably offered in rangelands?</a:t>
            </a:r>
          </a:p>
          <a:p>
            <a:pPr marL="609600" indent="-609600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Conventional (individual) insurance unlikely to work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b="1" dirty="0" smtClean="0">
                <a:solidFill>
                  <a:srgbClr val="FFFFFF"/>
                </a:solidFill>
              </a:rPr>
              <a:t>especially </a:t>
            </a:r>
            <a:r>
              <a:rPr lang="en-US" sz="2400" b="1" dirty="0" smtClean="0">
                <a:solidFill>
                  <a:srgbClr val="FFFFFF"/>
                </a:solidFill>
              </a:rPr>
              <a:t>among pastoralists: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marL="1146175" lvl="1" indent="-3413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Transactions costs</a:t>
            </a:r>
          </a:p>
          <a:p>
            <a:pPr marL="1146175" lvl="1" indent="-3413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Moral hazard/adverse selection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IBLI</a:t>
            </a: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sz="2800" b="1" dirty="0">
                <a:solidFill>
                  <a:schemeClr val="tx1"/>
                </a:solidFill>
              </a:rPr>
              <a:t>Insurance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IBLI	</a:t>
            </a:r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sz="2800" b="1" dirty="0">
                <a:solidFill>
                  <a:schemeClr val="tx1"/>
                </a:solidFill>
              </a:rPr>
              <a:t>Index Insurance: Advantages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153400" cy="4114800"/>
          </a:xfrm>
        </p:spPr>
        <p:txBody>
          <a:bodyPr/>
          <a:lstStyle/>
          <a:p>
            <a:pPr marL="609600" indent="-609600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Index insurance avoids problems that make individual insurance unprofitable for small, remote clients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</a:p>
          <a:p>
            <a:pPr marL="1146175" lvl="1" indent="-341313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No transactions costs of measuring individual losses</a:t>
            </a:r>
          </a:p>
          <a:p>
            <a:pPr marL="1146175" lvl="1" indent="-341313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Preserves effort incentives (no moral hazard) as no single individual can influence index.</a:t>
            </a:r>
          </a:p>
          <a:p>
            <a:pPr marL="1146175" lvl="1" indent="-341313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Adverse selection does not matter as payouts do not depend on the riskiness of those who buy the insurance</a:t>
            </a:r>
          </a:p>
          <a:p>
            <a:pPr marL="1146175" lvl="1" indent="-341313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Available on near real-time basis: faster response than conventional humanitarian relief</a:t>
            </a: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Index insurance can, in principle, be used to create </a:t>
            </a:r>
            <a:r>
              <a:rPr lang="en-US" sz="2400" b="1" dirty="0" smtClean="0">
                <a:solidFill>
                  <a:srgbClr val="FFFFFF"/>
                </a:solidFill>
              </a:rPr>
              <a:t>an effective </a:t>
            </a:r>
            <a:r>
              <a:rPr lang="en-US" sz="2400" b="1" dirty="0" smtClean="0">
                <a:solidFill>
                  <a:srgbClr val="FFFFFF"/>
                </a:solidFill>
              </a:rPr>
              <a:t>safety net </a:t>
            </a:r>
            <a:r>
              <a:rPr lang="en-US" sz="2400" b="1" dirty="0" smtClean="0">
                <a:solidFill>
                  <a:srgbClr val="FFFFFF"/>
                </a:solidFill>
              </a:rPr>
              <a:t>to </a:t>
            </a:r>
            <a:r>
              <a:rPr lang="en-US" sz="2400" b="1" dirty="0" smtClean="0">
                <a:solidFill>
                  <a:srgbClr val="FFFFFF"/>
                </a:solidFill>
              </a:rPr>
              <a:t>alter poverty </a:t>
            </a:r>
            <a:r>
              <a:rPr lang="en-US" sz="2400" b="1" dirty="0" smtClean="0">
                <a:solidFill>
                  <a:srgbClr val="FFFFFF"/>
                </a:solidFill>
              </a:rPr>
              <a:t>dynamics and help address broad-scale shocks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3058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‘Big 5’ Challenges of Sustainable Index Insurance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  <a:br>
              <a:rPr lang="en-US" sz="2400" dirty="0" smtClean="0">
                <a:solidFill>
                  <a:srgbClr val="FFFFFF"/>
                </a:solidFill>
              </a:rPr>
            </a:br>
            <a:endParaRPr lang="en-US" sz="2400" dirty="0" smtClean="0">
              <a:solidFill>
                <a:srgbClr val="FFFFFF"/>
              </a:solidFill>
            </a:endParaRP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High quality data </a:t>
            </a:r>
            <a:r>
              <a:rPr lang="en-US" sz="2400" dirty="0" smtClean="0">
                <a:solidFill>
                  <a:schemeClr val="bg1"/>
                </a:solidFill>
              </a:rPr>
              <a:t>(reliable, timely, non-manipulable, long-term) to calculate premium </a:t>
            </a:r>
            <a:r>
              <a:rPr lang="en-US" sz="2400" dirty="0" smtClean="0">
                <a:solidFill>
                  <a:srgbClr val="FFFFFF"/>
                </a:solidFill>
              </a:rPr>
              <a:t>and to determine payouts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Minimize uncovered basis risk </a:t>
            </a:r>
            <a:r>
              <a:rPr lang="en-US" sz="2400" dirty="0" smtClean="0">
                <a:solidFill>
                  <a:srgbClr val="FFFFFF"/>
                </a:solidFill>
              </a:rPr>
              <a:t>through product design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Innovation incentives </a:t>
            </a:r>
            <a:r>
              <a:rPr lang="en-US" sz="2400" dirty="0" smtClean="0">
                <a:solidFill>
                  <a:srgbClr val="FFFFFF"/>
                </a:solidFill>
              </a:rPr>
              <a:t>for insurance companies to design and market a new product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Establish informed effective demand</a:t>
            </a:r>
            <a:r>
              <a:rPr lang="en-US" sz="2400" dirty="0" smtClean="0">
                <a:solidFill>
                  <a:srgbClr val="FFFFFF"/>
                </a:solidFill>
              </a:rPr>
              <a:t>, especially among a clientele with little experience with any insurance, much less a complex index insurance product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Low cost </a:t>
            </a:r>
            <a:r>
              <a:rPr lang="en-US" sz="2400" dirty="0" smtClean="0">
                <a:solidFill>
                  <a:srgbClr val="FFFFCC"/>
                </a:solidFill>
              </a:rPr>
              <a:t>delivery mechanism </a:t>
            </a:r>
            <a:r>
              <a:rPr lang="en-US" sz="2400" dirty="0" smtClean="0">
                <a:solidFill>
                  <a:srgbClr val="FFFFFF"/>
                </a:solidFill>
              </a:rPr>
              <a:t>for making insurance available for numerous small and medium scale producers 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endParaRPr lang="en-US" sz="2400" i="1" dirty="0" smtClean="0">
              <a:solidFill>
                <a:srgbClr val="FFFFCC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IBLI	</a:t>
            </a:r>
            <a:r>
              <a:rPr lang="en-US" b="1" dirty="0">
                <a:solidFill>
                  <a:srgbClr val="FF0000"/>
                </a:solidFill>
              </a:rPr>
              <a:t>         </a:t>
            </a:r>
            <a:r>
              <a:rPr lang="en-US" sz="2800" b="1" dirty="0">
                <a:solidFill>
                  <a:schemeClr val="tx1"/>
                </a:solidFill>
              </a:rPr>
              <a:t>Index Insurance: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534400" cy="4114800"/>
          </a:xfrm>
        </p:spPr>
        <p:txBody>
          <a:bodyPr/>
          <a:lstStyle/>
          <a:p>
            <a:pPr marL="609600" indent="-60960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Solutions to the ‘Big 5’ Challenges: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High quality data: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Satellite data (remotely sensed vegetation index: NDVI) 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Minimize uncovered basis risk: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Analysis of </a:t>
            </a:r>
            <a:r>
              <a:rPr lang="en-US" i="1" dirty="0" smtClean="0">
                <a:solidFill>
                  <a:schemeClr val="bg1"/>
                </a:solidFill>
              </a:rPr>
              <a:t>household </a:t>
            </a:r>
            <a:r>
              <a:rPr lang="en-US" i="1" dirty="0" smtClean="0">
                <a:solidFill>
                  <a:schemeClr val="bg1"/>
                </a:solidFill>
              </a:rPr>
              <a:t>data on herd loss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Innovation incentives for insurers: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Researchers do product design work, develop awareness </a:t>
            </a:r>
            <a:r>
              <a:rPr lang="en-US" i="1" dirty="0" smtClean="0">
                <a:solidFill>
                  <a:schemeClr val="bg1"/>
                </a:solidFill>
              </a:rPr>
              <a:t>materials and assist with capacity building </a:t>
            </a:r>
            <a:endParaRPr lang="en-US" i="1" dirty="0" smtClean="0">
              <a:solidFill>
                <a:schemeClr val="bg1"/>
              </a:solidFill>
            </a:endParaRP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Establish informed effective demand:</a:t>
            </a:r>
          </a:p>
          <a:p>
            <a:pPr marL="1382713" lvl="2" indent="-29051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Simulation games with real information &amp; incentives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Low cost mechanism: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Delivery through partners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IBLI                    </a:t>
            </a:r>
            <a:r>
              <a:rPr lang="en-US" sz="2800" b="1" dirty="0">
                <a:solidFill>
                  <a:schemeClr val="tx1"/>
                </a:solidFill>
              </a:rPr>
              <a:t>Solutions to Challenges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/>
              <a:t>NASA NDVI Image Produced By: USGS-EROS Data </a:t>
            </a:r>
            <a:r>
              <a:rPr lang="en-US" sz="1400" dirty="0" smtClean="0"/>
              <a:t>Center. Source</a:t>
            </a:r>
            <a:r>
              <a:rPr lang="en-US" sz="1400" dirty="0"/>
              <a:t>: Famine Early Warning System Network (FEWS-NET)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IBLI   </a:t>
            </a:r>
            <a:r>
              <a:rPr lang="en-US" b="1" dirty="0" smtClean="0">
                <a:solidFill>
                  <a:srgbClr val="A50021"/>
                </a:solidFill>
              </a:rPr>
              <a:t>                        </a:t>
            </a:r>
            <a:r>
              <a:rPr lang="en-US" sz="2800" b="1" dirty="0" smtClean="0">
                <a:solidFill>
                  <a:schemeClr val="tx1"/>
                </a:solidFill>
              </a:rPr>
              <a:t>High </a:t>
            </a:r>
            <a:r>
              <a:rPr lang="en-US" sz="2800" b="1" dirty="0">
                <a:solidFill>
                  <a:schemeClr val="tx1"/>
                </a:solidFill>
              </a:rPr>
              <a:t>Quality </a:t>
            </a:r>
            <a:r>
              <a:rPr lang="en-US" sz="2800" b="1" dirty="0" smtClean="0">
                <a:solidFill>
                  <a:schemeClr val="tx1"/>
                </a:solidFill>
              </a:rPr>
              <a:t>Data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25" name="Picture 12" descr="billy_igskmncnwb0155060605290"/>
          <p:cNvPicPr>
            <a:picLocks noChangeAspect="1" noChangeArrowheads="1"/>
          </p:cNvPicPr>
          <p:nvPr/>
        </p:nvPicPr>
        <p:blipFill>
          <a:blip r:embed="rId3" cstate="print"/>
          <a:srcRect l="19875" t="13492" r="23222"/>
          <a:stretch>
            <a:fillRect/>
          </a:stretch>
        </p:blipFill>
        <p:spPr bwMode="auto">
          <a:xfrm>
            <a:off x="1895475" y="1054100"/>
            <a:ext cx="336232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billy_igskmncnwb0155060605294"/>
          <p:cNvPicPr>
            <a:picLocks noChangeAspect="1" noChangeArrowheads="1"/>
          </p:cNvPicPr>
          <p:nvPr/>
        </p:nvPicPr>
        <p:blipFill>
          <a:blip r:embed="rId4" cstate="print"/>
          <a:srcRect l="19875" t="13492" r="23222"/>
          <a:stretch>
            <a:fillRect/>
          </a:stretch>
        </p:blipFill>
        <p:spPr bwMode="auto">
          <a:xfrm>
            <a:off x="5464175" y="990600"/>
            <a:ext cx="345122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4114800" y="682823"/>
            <a:ext cx="609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ZNDVI: Deviation </a:t>
            </a:r>
            <a:r>
              <a:rPr lang="en-US" sz="1400" dirty="0"/>
              <a:t>of NDVI from long-term </a:t>
            </a:r>
            <a:r>
              <a:rPr lang="en-US" sz="1400" dirty="0" smtClean="0"/>
              <a:t>average</a:t>
            </a:r>
            <a:endParaRPr lang="en-US" sz="1400" dirty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1162" y="3438525"/>
            <a:ext cx="10366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0200" y="3505200"/>
            <a:ext cx="965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152400" y="4724400"/>
            <a:ext cx="8839200" cy="1828800"/>
            <a:chOff x="432" y="2544"/>
            <a:chExt cx="4548" cy="1104"/>
          </a:xfrm>
        </p:grpSpPr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432" y="2544"/>
              <a:ext cx="4548" cy="1104"/>
              <a:chOff x="432" y="2544"/>
              <a:chExt cx="4548" cy="1104"/>
            </a:xfrm>
          </p:grpSpPr>
          <p:pic>
            <p:nvPicPr>
              <p:cNvPr id="23" name="Picture 2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0680"/>
              <a:stretch>
                <a:fillRect/>
              </a:stretch>
            </p:blipFill>
            <p:spPr bwMode="auto">
              <a:xfrm>
                <a:off x="432" y="2544"/>
                <a:ext cx="4548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296" cy="14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Text Box 27"/>
              <p:cNvSpPr txBox="1">
                <a:spLocks noChangeArrowheads="1"/>
              </p:cNvSpPr>
              <p:nvPr/>
            </p:nvSpPr>
            <p:spPr bwMode="auto">
              <a:xfrm>
                <a:off x="1972" y="2611"/>
                <a:ext cx="1251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</a:rPr>
                  <a:t>Laisamis Cluster, </a:t>
                </a:r>
                <a:r>
                  <a:rPr lang="en-US" sz="1200" dirty="0" err="1">
                    <a:solidFill>
                      <a:schemeClr val="tx1"/>
                    </a:solidFill>
                    <a:latin typeface="Times New Roman" pitchFamily="18" charset="0"/>
                  </a:rPr>
                  <a:t>zndvi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</a:rPr>
                  <a:t> (1982-2008)</a:t>
                </a:r>
              </a:p>
            </p:txBody>
          </p:sp>
        </p:grp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 flipV="1">
              <a:off x="720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 flipV="1">
              <a:off x="1008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V="1">
              <a:off x="1296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V="1">
              <a:off x="2016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2415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V="1">
              <a:off x="2688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V="1">
              <a:off x="3264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 flipV="1">
              <a:off x="3936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4129" y="3468"/>
              <a:ext cx="746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Times New Roman" pitchFamily="18" charset="0"/>
                </a:rPr>
                <a:t>Historical droughts</a:t>
              </a:r>
            </a:p>
          </p:txBody>
        </p:sp>
      </p:grp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1828800" y="685800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          NDVI (Feb </a:t>
            </a:r>
            <a:r>
              <a:rPr lang="en-US" sz="1400" dirty="0"/>
              <a:t>2009, </a:t>
            </a:r>
            <a:r>
              <a:rPr lang="en-US" sz="1400" dirty="0" err="1"/>
              <a:t>Dekad</a:t>
            </a:r>
            <a:r>
              <a:rPr lang="en-US" sz="1400" dirty="0"/>
              <a:t> </a:t>
            </a:r>
            <a:r>
              <a:rPr lang="en-US" sz="1400" dirty="0" smtClean="0"/>
              <a:t>3)  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67" y="990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b="1" dirty="0" smtClean="0"/>
              <a:t>NDVI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pPr marL="463550" indent="-4635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 NDVI-based Livestock Mortality Index</a:t>
            </a:r>
          </a:p>
          <a:p>
            <a:pPr marL="519113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IBLI contract is based on area average livestock mortality predicted by remotely-sensed (satellite) information on vegetative cover (NDVI):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634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334000"/>
            <a:ext cx="5657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Case for </a:t>
            </a:r>
            <a:r>
              <a:rPr lang="en-US" b="1" dirty="0" smtClean="0">
                <a:solidFill>
                  <a:srgbClr val="A50021"/>
                </a:solidFill>
              </a:rPr>
              <a:t>IBLI                   </a:t>
            </a:r>
            <a:r>
              <a:rPr lang="en-US" sz="2600" b="1" dirty="0" smtClean="0">
                <a:solidFill>
                  <a:schemeClr val="tx1"/>
                </a:solidFill>
              </a:rPr>
              <a:t>Livestock Mortality Index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Data\Microsoft\Templates\BASIS.pot</Template>
  <TotalTime>7310</TotalTime>
  <Words>968</Words>
  <Application>Microsoft Office PowerPoint</Application>
  <PresentationFormat>On-screen Show (4:3)</PresentationFormat>
  <Paragraphs>164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</dc:title>
  <dc:creator>Michael R. Carte</dc:creator>
  <cp:lastModifiedBy>Chris Barrett</cp:lastModifiedBy>
  <cp:revision>414</cp:revision>
  <dcterms:created xsi:type="dcterms:W3CDTF">2001-02-20T14:04:18Z</dcterms:created>
  <dcterms:modified xsi:type="dcterms:W3CDTF">2010-07-12T05:29:28Z</dcterms:modified>
</cp:coreProperties>
</file>